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9" r:id="rId2"/>
    <p:sldId id="281" r:id="rId3"/>
    <p:sldId id="282" r:id="rId4"/>
    <p:sldId id="261" r:id="rId5"/>
    <p:sldId id="263" r:id="rId6"/>
    <p:sldId id="262" r:id="rId7"/>
    <p:sldId id="264" r:id="rId8"/>
    <p:sldId id="266" r:id="rId9"/>
    <p:sldId id="269" r:id="rId10"/>
    <p:sldId id="268" r:id="rId11"/>
    <p:sldId id="267" r:id="rId12"/>
    <p:sldId id="279" r:id="rId13"/>
    <p:sldId id="275" r:id="rId14"/>
    <p:sldId id="278" r:id="rId15"/>
    <p:sldId id="274" r:id="rId16"/>
    <p:sldId id="276" r:id="rId17"/>
    <p:sldId id="277" r:id="rId18"/>
    <p:sldId id="273" r:id="rId19"/>
    <p:sldId id="270" r:id="rId20"/>
    <p:sldId id="280" r:id="rId21"/>
    <p:sldId id="271" r:id="rId22"/>
    <p:sldId id="265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1A787-F3CE-44E7-99B7-7BDDA4A70E38}" v="112" dt="2022-02-26T18:45:46.724"/>
    <p1510:client id="{C031AB3F-B099-46D6-B9C9-CFDF4E2DFF0D}" v="151" dt="2022-02-23T19:31:48.866"/>
    <p1510:client id="{EBC72459-1B19-4D04-990C-0164ADBEB0AD}" v="1876" dt="2022-02-25T12:10:32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5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7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2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3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2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5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0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e-witzenhausen.de/gaestehau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ehttps:/www.gne-witzenhausen.de/" TargetMode="External"/><Relationship Id="rId2" Type="http://schemas.openxmlformats.org/officeDocument/2006/relationships/hyperlink" Target="http://Moodlehttp:/moodle.gne-witzenhause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09F2-7D7E-48B0-A741-DACE09CF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86" y="940220"/>
            <a:ext cx="9724845" cy="26195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a typeface="+mj-lt"/>
                <a:cs typeface="+mj-lt"/>
              </a:rPr>
              <a:t>ULUSLARARASI PROJE YÖNETİMİ KOORDİNATÖRLÜĞÜ</a:t>
            </a:r>
            <a:br>
              <a:rPr lang="en-US" b="1" dirty="0">
                <a:ea typeface="+mj-lt"/>
                <a:cs typeface="+mj-lt"/>
              </a:rPr>
            </a:br>
            <a:r>
              <a:rPr lang="en-US" dirty="0" err="1">
                <a:solidFill>
                  <a:srgbClr val="FF0000"/>
                </a:solidFill>
                <a:highlight>
                  <a:srgbClr val="00FFFF"/>
                </a:highlight>
                <a:ea typeface="+mj-lt"/>
                <a:cs typeface="+mj-lt"/>
              </a:rPr>
              <a:t>Weiterbildung</a:t>
            </a:r>
            <a:r>
              <a:rPr lang="en-US" dirty="0">
                <a:solidFill>
                  <a:srgbClr val="FF0000"/>
                </a:solidFill>
                <a:highlight>
                  <a:srgbClr val="00FFFF"/>
                </a:highlight>
                <a:ea typeface="+mj-lt"/>
                <a:cs typeface="+mj-lt"/>
              </a:rPr>
              <a:t> </a:t>
            </a:r>
            <a:endParaRPr lang="en-US" b="1" dirty="0">
              <a:solidFill>
                <a:srgbClr val="FF0000"/>
              </a:solidFill>
              <a:highlight>
                <a:srgbClr val="00FFFF"/>
              </a:highlight>
              <a:cs typeface="Calibri Light" panose="020F03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D6785D-24AF-4B77-8DBA-50FE1E6B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44" y="314575"/>
            <a:ext cx="2743200" cy="5641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D88499A-48FA-4E67-B036-2FE3B1141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9183" y="3791025"/>
            <a:ext cx="7009142" cy="2907820"/>
          </a:xfr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658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F3D9-7E13-408C-A825-7EECCD4A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1" y="810824"/>
            <a:ext cx="4548997" cy="8223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cs typeface="Calibri Light"/>
              </a:rPr>
              <a:t>Contents of  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100" b="1" dirty="0">
                <a:solidFill>
                  <a:srgbClr val="000000"/>
                </a:solidFill>
                <a:ea typeface="+mn-lt"/>
                <a:cs typeface="+mn-lt"/>
              </a:rPr>
              <a:t>Coordinator in International Project Management (IPM</a:t>
            </a:r>
            <a:r>
              <a:rPr lang="en-US" sz="3100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  <a:br>
              <a:rPr lang="en-US" dirty="0">
                <a:solidFill>
                  <a:srgbClr val="000000"/>
                </a:solidFill>
                <a:cs typeface="Calibri Light"/>
              </a:rPr>
            </a:br>
            <a:endParaRPr lang="en-US">
              <a:solidFill>
                <a:srgbClr val="000000"/>
              </a:solidFill>
              <a:cs typeface="Calibri Light"/>
            </a:endParaRPr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2BB22E05-8B09-403E-A95E-215570E1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3" y="2173073"/>
            <a:ext cx="4439728" cy="4323400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092A143A-4E9B-436A-9A53-A86EFBA5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64" y="207034"/>
            <a:ext cx="5668499" cy="65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0545F5-B1F2-49EA-BAF6-BFD8C135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27" y="661059"/>
            <a:ext cx="10515600" cy="54296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First days/week introduction</a:t>
            </a:r>
            <a:endParaRPr lang="en-US" dirty="0"/>
          </a:p>
          <a:p>
            <a:r>
              <a:rPr lang="en-US" dirty="0">
                <a:cs typeface="Calibri"/>
              </a:rPr>
              <a:t>Online (Webex)  / on site </a:t>
            </a:r>
            <a:endParaRPr lang="en-US" dirty="0"/>
          </a:p>
          <a:p>
            <a:r>
              <a:rPr lang="en-US" dirty="0">
                <a:cs typeface="Calibri"/>
              </a:rPr>
              <a:t>Introduction / briefing </a:t>
            </a:r>
          </a:p>
          <a:p>
            <a:r>
              <a:rPr lang="en-US" dirty="0">
                <a:cs typeface="Calibri"/>
              </a:rPr>
              <a:t>Workshops</a:t>
            </a:r>
          </a:p>
          <a:p>
            <a:r>
              <a:rPr lang="en-US" dirty="0">
                <a:cs typeface="Calibri"/>
              </a:rPr>
              <a:t>Sample Project proposal writings </a:t>
            </a:r>
          </a:p>
          <a:p>
            <a:r>
              <a:rPr lang="en-US" dirty="0">
                <a:cs typeface="Calibri"/>
              </a:rPr>
              <a:t>Case studies</a:t>
            </a:r>
          </a:p>
          <a:p>
            <a:r>
              <a:rPr lang="en-US" dirty="0">
                <a:cs typeface="Calibri"/>
              </a:rPr>
              <a:t>Presentation of workshops</a:t>
            </a:r>
          </a:p>
          <a:p>
            <a:r>
              <a:rPr lang="en-US" dirty="0">
                <a:cs typeface="Calibri"/>
              </a:rPr>
              <a:t>Question /answers</a:t>
            </a:r>
          </a:p>
          <a:p>
            <a:r>
              <a:rPr lang="en-US" dirty="0">
                <a:cs typeface="Calibri"/>
              </a:rPr>
              <a:t>Tests after every topic.  </a:t>
            </a: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  <a:ea typeface="+mn-lt"/>
                <a:cs typeface="+mn-lt"/>
              </a:rPr>
              <a:t>After Internship: </a:t>
            </a:r>
            <a:r>
              <a:rPr lang="en-US" b="1" dirty="0">
                <a:ea typeface="+mn-lt"/>
                <a:cs typeface="+mn-lt"/>
              </a:rPr>
              <a:t>Oral exam and Internship report*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5B37293-00D6-4294-A4A6-2DD2674B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" y="5691"/>
            <a:ext cx="10515600" cy="44854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  <a:cs typeface="Calibri Light"/>
              </a:rPr>
              <a:t>Dersler</a:t>
            </a:r>
            <a:r>
              <a:rPr lang="en-US" b="1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Calibri Light"/>
              </a:rPr>
              <a:t>Nasil</a:t>
            </a:r>
            <a:r>
              <a:rPr lang="en-US" b="1" dirty="0">
                <a:solidFill>
                  <a:schemeClr val="tx1"/>
                </a:solidFill>
                <a:cs typeface="Calibri Light"/>
              </a:rPr>
              <a:t> </a:t>
            </a:r>
            <a:r>
              <a:rPr lang="en-US" b="1" dirty="0" err="1">
                <a:solidFill>
                  <a:schemeClr val="tx1"/>
                </a:solidFill>
                <a:cs typeface="Calibri Light"/>
              </a:rPr>
              <a:t>Isleniyor</a:t>
            </a:r>
            <a:endParaRPr lang="en-US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13E-577A-4E8A-9548-A515B5B7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" y="5692"/>
            <a:ext cx="11982089" cy="169937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Collaboration Tools</a:t>
            </a:r>
            <a:br>
              <a:rPr lang="en-US" b="1" dirty="0">
                <a:solidFill>
                  <a:srgbClr val="000000"/>
                </a:solidFill>
                <a:cs typeface="Calibri Light"/>
              </a:rPr>
            </a:b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Proje</a:t>
            </a:r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 </a:t>
            </a: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Hazirlama</a:t>
            </a:r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ve</a:t>
            </a:r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Workshoplar</a:t>
            </a:r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icin</a:t>
            </a:r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  </a:t>
            </a: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Kullanilan</a:t>
            </a:r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 </a:t>
            </a:r>
            <a:r>
              <a:rPr lang="en-US" sz="4000" b="1" dirty="0" err="1">
                <a:solidFill>
                  <a:srgbClr val="000000"/>
                </a:solidFill>
                <a:highlight>
                  <a:srgbClr val="00FFFF"/>
                </a:highlight>
                <a:cs typeface="Calibri Light"/>
              </a:rPr>
              <a:t>Programlar</a:t>
            </a:r>
            <a:endParaRPr lang="en-US" sz="4000" b="1">
              <a:solidFill>
                <a:srgbClr val="000000"/>
              </a:solidFill>
              <a:highlight>
                <a:srgbClr val="00FFFF"/>
              </a:highlight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F5FB4-13C0-480B-8148-782EC404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2" y="1854380"/>
            <a:ext cx="2665563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cs typeface="Calibri"/>
              </a:rPr>
              <a:t>Miro</a:t>
            </a:r>
          </a:p>
          <a:p>
            <a:r>
              <a:rPr lang="en-US" dirty="0">
                <a:cs typeface="Calibri"/>
              </a:rPr>
              <a:t>Mural</a:t>
            </a:r>
          </a:p>
          <a:p>
            <a:r>
              <a:rPr lang="en-US" dirty="0" err="1">
                <a:cs typeface="Calibri"/>
              </a:rPr>
              <a:t>CryptoDrive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Trello</a:t>
            </a:r>
          </a:p>
          <a:p>
            <a:r>
              <a:rPr lang="en-US" dirty="0">
                <a:cs typeface="Calibri"/>
              </a:rPr>
              <a:t>Dashboard</a:t>
            </a:r>
          </a:p>
          <a:p>
            <a:r>
              <a:rPr lang="en-US" dirty="0" err="1">
                <a:cs typeface="Calibri"/>
              </a:rPr>
              <a:t>Winpaccs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Jamboard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Yopad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Kobotoolbox</a:t>
            </a:r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Excel</a:t>
            </a:r>
          </a:p>
          <a:p>
            <a:r>
              <a:rPr lang="en-US" dirty="0">
                <a:cs typeface="Calibri"/>
              </a:rPr>
              <a:t>Webex</a:t>
            </a:r>
          </a:p>
          <a:p>
            <a:r>
              <a:rPr lang="en-US" dirty="0">
                <a:ea typeface="+mn-lt"/>
                <a:cs typeface="+mn-lt"/>
              </a:rPr>
              <a:t>Spatial-Group talk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   etc. </a:t>
            </a:r>
          </a:p>
        </p:txBody>
      </p:sp>
      <p:pic>
        <p:nvPicPr>
          <p:cNvPr id="5" name="Picture 5" descr="Graphical user interface, diagram, application, Teams&#10;&#10;Description automatically generated">
            <a:extLst>
              <a:ext uri="{FF2B5EF4-FFF2-40B4-BE49-F238E27FC236}">
                <a16:creationId xmlns:a16="http://schemas.microsoft.com/office/drawing/2014/main" id="{229E090B-4A16-43EE-B509-A4DD10CE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532" y="1849228"/>
            <a:ext cx="2743200" cy="1491770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D8F3D39-9FED-49A4-BF04-51333368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09" y="1383911"/>
            <a:ext cx="2571750" cy="1933575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45A05BCB-FFA5-4B79-917B-8D1224FF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268" y="1856434"/>
            <a:ext cx="4468483" cy="2483774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0B6971AF-C1A6-40B9-8B86-A09BD45AD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362" y="2115583"/>
            <a:ext cx="2743200" cy="1965475"/>
          </a:xfrm>
          <a:prstGeom prst="rect">
            <a:avLst/>
          </a:prstGeom>
        </p:spPr>
      </p:pic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20EE013-3A74-4741-871E-49386CE16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834" y="3602958"/>
            <a:ext cx="2743200" cy="3188915"/>
          </a:xfrm>
          <a:prstGeom prst="rect">
            <a:avLst/>
          </a:prstGeom>
        </p:spPr>
      </p:pic>
      <p:pic>
        <p:nvPicPr>
          <p:cNvPr id="10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2FB6615-3B19-498A-90B1-BD92727FB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324" y="2971603"/>
            <a:ext cx="3361426" cy="2136870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76EC6AFA-4305-4F15-8D9F-E74D242CA1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702" y="4167098"/>
            <a:ext cx="4396596" cy="24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E0EA-28C1-4404-BD16-151766E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7" y="149465"/>
            <a:ext cx="10515600" cy="5923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cs typeface="Calibri Light"/>
              </a:rPr>
            </a:br>
            <a:r>
              <a:rPr lang="en-US" b="1" dirty="0" err="1">
                <a:solidFill>
                  <a:srgbClr val="000000"/>
                </a:solidFill>
                <a:cs typeface="Calibri Light"/>
              </a:rPr>
              <a:t>Ornek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 Bir Case Study:</a:t>
            </a:r>
            <a:br>
              <a:rPr lang="en-US" b="1" dirty="0">
                <a:solidFill>
                  <a:srgbClr val="000000"/>
                </a:solidFill>
                <a:cs typeface="Calibri Light"/>
              </a:rPr>
            </a:b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BB9A21-96C3-494A-B9AD-D8549B0EA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29" y="883297"/>
            <a:ext cx="5232046" cy="5817828"/>
          </a:xfr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F1E2394-1A80-4B92-A597-A08DE6E1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09" y="882641"/>
            <a:ext cx="5748067" cy="58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1A0D-FF51-4825-9CFD-BB23F720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196" y="77578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err="1">
                <a:solidFill>
                  <a:srgbClr val="000000"/>
                </a:solidFill>
                <a:cs typeface="Calibri Light"/>
              </a:rPr>
              <a:t>Ornek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cs typeface="Calibri Light"/>
              </a:rPr>
              <a:t>Paydas</a:t>
            </a:r>
            <a:r>
              <a:rPr lang="en-US" b="1" i="1" dirty="0">
                <a:solidFill>
                  <a:srgbClr val="000000"/>
                </a:solidFill>
                <a:cs typeface="Calibri Light"/>
              </a:rPr>
              <a:t> </a:t>
            </a:r>
            <a:r>
              <a:rPr lang="en-US" b="1" i="1" dirty="0" err="1">
                <a:solidFill>
                  <a:srgbClr val="000000"/>
                </a:solidFill>
                <a:cs typeface="Calibri Light"/>
              </a:rPr>
              <a:t>Analizi</a:t>
            </a:r>
            <a:endParaRPr lang="en-US" b="1" i="1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BB5F07E-F45B-419B-A1EE-E604AEC36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5511"/>
            <a:ext cx="10515600" cy="4071565"/>
          </a:xfrm>
        </p:spPr>
      </p:pic>
    </p:spTree>
    <p:extLst>
      <p:ext uri="{BB962C8B-B14F-4D97-AF65-F5344CB8AC3E}">
        <p14:creationId xmlns:p14="http://schemas.microsoft.com/office/powerpoint/2010/main" val="39999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8CB8-FE33-455E-98B0-F88DF19E73E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cs typeface="Calibri Light"/>
              </a:rPr>
              <a:t>Profil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olusturma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ve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kalkinma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ajanslariyla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paylasma</a:t>
            </a:r>
            <a:endParaRPr lang="en-US" b="1" dirty="0" err="1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A278-83C1-4F2B-BF5A-65198949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EEC1-4B11-4843-8988-E0C6DB74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3201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0000"/>
                </a:solidFill>
                <a:ea typeface="+mj-lt"/>
                <a:cs typeface="+mj-lt"/>
              </a:rPr>
              <a:t>Liste</a:t>
            </a: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 der </a:t>
            </a:r>
            <a:r>
              <a:rPr lang="en-US" sz="3600" dirty="0" err="1">
                <a:solidFill>
                  <a:srgbClr val="000000"/>
                </a:solidFill>
                <a:ea typeface="+mj-lt"/>
                <a:cs typeface="+mj-lt"/>
              </a:rPr>
              <a:t>Praktikumsberichte</a:t>
            </a: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+mj-lt"/>
                <a:cs typeface="+mj-lt"/>
              </a:rPr>
              <a:t>moodle</a:t>
            </a: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 2020-09-22xlsx</a:t>
            </a: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00FFFF"/>
                </a:highlight>
                <a:ea typeface="+mj-lt"/>
                <a:cs typeface="+mj-lt"/>
              </a:rPr>
              <a:t>(607 organizations)</a:t>
            </a:r>
            <a:br>
              <a:rPr lang="en-US" dirty="0">
                <a:solidFill>
                  <a:srgbClr val="000000"/>
                </a:solidFill>
                <a:highlight>
                  <a:srgbClr val="00FFFF"/>
                </a:highlight>
                <a:ea typeface="+mj-lt"/>
                <a:cs typeface="+mj-lt"/>
              </a:rPr>
            </a:br>
            <a:r>
              <a:rPr lang="en-US" dirty="0">
                <a:solidFill>
                  <a:srgbClr val="000000"/>
                </a:solidFill>
                <a:highlight>
                  <a:srgbClr val="C0C0C0"/>
                </a:highlight>
                <a:cs typeface="Calibri Light"/>
              </a:rPr>
              <a:t>1.</a:t>
            </a:r>
            <a:endParaRPr lang="en-US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46C3B25F-706A-4737-BFD2-331BDADB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493138"/>
            <a:ext cx="11067689" cy="47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0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52DA-DEB6-4F55-8661-70248A26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63200"/>
            <a:ext cx="10515600" cy="76484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cs typeface="Calibri Light"/>
              </a:rPr>
              <a:t>2</a:t>
            </a:r>
            <a:endParaRPr lang="en-US" b="1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ADB9F55-2130-42D2-A830-8458494EA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23" y="953102"/>
            <a:ext cx="11680166" cy="5320006"/>
          </a:xfrm>
        </p:spPr>
      </p:pic>
    </p:spTree>
    <p:extLst>
      <p:ext uri="{BB962C8B-B14F-4D97-AF65-F5344CB8AC3E}">
        <p14:creationId xmlns:p14="http://schemas.microsoft.com/office/powerpoint/2010/main" val="112496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C700-258D-4CB0-9AE4-E8FD7718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163842"/>
            <a:ext cx="10084280" cy="5923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If Interested: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CD593-6B18-4732-8F7C-293B909F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919852"/>
            <a:ext cx="11651410" cy="5257111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highlight>
                  <a:srgbClr val="00FFFF"/>
                </a:highlight>
                <a:ea typeface="+mn-lt"/>
                <a:cs typeface="+mn-lt"/>
              </a:rPr>
              <a:t>If someone is interested in participating in these training programs:</a:t>
            </a:r>
            <a:endParaRPr lang="en-US" sz="3500">
              <a:highlight>
                <a:srgbClr val="00FFFF"/>
              </a:highlight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500" dirty="0">
                <a:ea typeface="+mn-lt"/>
                <a:cs typeface="+mn-lt"/>
              </a:rPr>
              <a:t>1. They should send a short letter of motivation (also in an e-mail) </a:t>
            </a:r>
          </a:p>
          <a:p>
            <a:pPr marL="0" indent="0">
              <a:buNone/>
            </a:pPr>
            <a:r>
              <a:rPr lang="en-US" sz="3500" dirty="0">
                <a:ea typeface="+mn-lt"/>
                <a:cs typeface="+mn-lt"/>
              </a:rPr>
              <a:t>2. CV with a photo. </a:t>
            </a:r>
          </a:p>
          <a:p>
            <a:pPr marL="0" indent="0">
              <a:buNone/>
            </a:pPr>
            <a:r>
              <a:rPr lang="en-US" sz="3500" dirty="0">
                <a:ea typeface="+mn-lt"/>
                <a:cs typeface="+mn-lt"/>
              </a:rPr>
              <a:t>3. Then they will receive from GNE an "educational offer - confirmation of participation".</a:t>
            </a:r>
            <a:endParaRPr lang="en-US" sz="3500">
              <a:cs typeface="Calibri" panose="020F0502020204030204"/>
            </a:endParaRPr>
          </a:p>
          <a:p>
            <a:endParaRPr lang="en-US" sz="3500" dirty="0">
              <a:cs typeface="Calibri"/>
            </a:endParaRPr>
          </a:p>
          <a:p>
            <a:pPr marL="0" indent="0">
              <a:buNone/>
            </a:pPr>
            <a:r>
              <a:rPr lang="en-US" sz="3500" dirty="0">
                <a:ea typeface="+mn-lt"/>
                <a:cs typeface="+mn-lt"/>
              </a:rPr>
              <a:t>Also the GNE offers the possibility to stay in one of the GNE guest houses for the duration of the training (photos you can find on our</a:t>
            </a:r>
            <a:r>
              <a:rPr lang="en-US" dirty="0">
                <a:ea typeface="+mn-lt"/>
                <a:cs typeface="+mn-lt"/>
              </a:rPr>
              <a:t> website: </a:t>
            </a:r>
            <a:r>
              <a:rPr lang="en-US" dirty="0">
                <a:ea typeface="+mn-lt"/>
                <a:cs typeface="+mn-lt"/>
                <a:hlinkClick r:id="rId2"/>
              </a:rPr>
              <a:t>https://www.gne-witzenhausen.de/gaestehaus/).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  <a:ea typeface="+mn-lt"/>
                <a:cs typeface="+mn-lt"/>
              </a:rPr>
              <a:t>No Application Deadline!</a:t>
            </a:r>
            <a:endParaRPr lang="en-US" dirty="0">
              <a:highlight>
                <a:srgbClr val="00FFFF"/>
              </a:highlight>
            </a:endParaRPr>
          </a:p>
          <a:p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36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31FF-8E29-42A4-A3D8-D0B44C95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149464"/>
            <a:ext cx="10515600" cy="44854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Sources, Job Sites &amp; Partners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DB6B-7F78-435F-85C0-5D706590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16" y="761700"/>
            <a:ext cx="10515600" cy="18928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Moodle: http://moodle.gne-witzenhausen.de/</a:t>
            </a:r>
            <a:r>
              <a:rPr lang="en-US" dirty="0">
                <a:ea typeface="+mn-lt"/>
                <a:cs typeface="+mn-lt"/>
              </a:rPr>
              <a:t>  (show contents)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Website: https://www.gne-witzenhausen.de/</a:t>
            </a:r>
            <a:r>
              <a:rPr lang="en-US" dirty="0">
                <a:ea typeface="+mn-lt"/>
                <a:cs typeface="+mn-lt"/>
              </a:rPr>
              <a:t>   (Uni-Kassel)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 err="1">
                <a:highlight>
                  <a:srgbClr val="C0C0C0"/>
                </a:highlight>
                <a:ea typeface="+mn-lt"/>
                <a:cs typeface="+mn-lt"/>
              </a:rPr>
              <a:t>Mezunlara</a:t>
            </a:r>
            <a:r>
              <a:rPr lang="en-US" b="1" dirty="0">
                <a:highlight>
                  <a:srgbClr val="C0C0C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highlight>
                  <a:srgbClr val="C0C0C0"/>
                </a:highlight>
                <a:ea typeface="+mn-lt"/>
                <a:cs typeface="+mn-lt"/>
              </a:rPr>
              <a:t>gonderilen</a:t>
            </a:r>
            <a:r>
              <a:rPr lang="en-US" b="1" dirty="0">
                <a:highlight>
                  <a:srgbClr val="C0C0C0"/>
                </a:highlight>
                <a:ea typeface="+mn-lt"/>
                <a:cs typeface="+mn-lt"/>
              </a:rPr>
              <a:t> is </a:t>
            </a:r>
            <a:r>
              <a:rPr lang="en-US" b="1" dirty="0" err="1">
                <a:highlight>
                  <a:srgbClr val="C0C0C0"/>
                </a:highlight>
                <a:ea typeface="+mn-lt"/>
                <a:cs typeface="+mn-lt"/>
              </a:rPr>
              <a:t>ilanlari</a:t>
            </a:r>
            <a:r>
              <a:rPr lang="en-US" b="1" dirty="0">
                <a:highlight>
                  <a:srgbClr val="C0C0C0"/>
                </a:highlight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C6A9-6D1C-422A-B409-830F3C8CEDC7}"/>
              </a:ext>
            </a:extLst>
          </p:cNvPr>
          <p:cNvSpPr txBox="1"/>
          <p:nvPr/>
        </p:nvSpPr>
        <p:spPr>
          <a:xfrm>
            <a:off x="324928" y="813758"/>
            <a:ext cx="61535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cs typeface="Calibri"/>
              </a:rPr>
              <a:t>1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517DE9-BE60-4B54-B512-B3CAD9F7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588" y="2541677"/>
            <a:ext cx="8321615" cy="46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3A1995-3051-4EC6-93BF-B8E6F46CA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93" y="146006"/>
            <a:ext cx="10711670" cy="6143444"/>
          </a:xfrm>
        </p:spPr>
      </p:pic>
    </p:spTree>
    <p:extLst>
      <p:ext uri="{BB962C8B-B14F-4D97-AF65-F5344CB8AC3E}">
        <p14:creationId xmlns:p14="http://schemas.microsoft.com/office/powerpoint/2010/main" val="215006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299D5BB-008C-4051-93E7-933AB2C4A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417" y="258493"/>
            <a:ext cx="8370183" cy="61772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F2A6E-B551-4AD8-BD5A-CD3900354568}"/>
              </a:ext>
            </a:extLst>
          </p:cNvPr>
          <p:cNvSpPr txBox="1"/>
          <p:nvPr/>
        </p:nvSpPr>
        <p:spPr>
          <a:xfrm>
            <a:off x="152400" y="339306"/>
            <a:ext cx="586597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Calibri"/>
              </a:rPr>
              <a:t>2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3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14E-010C-4059-A111-D474C149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6066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From Moodle 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676751-5C79-4DC0-9A90-29F4C2B29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70" y="876719"/>
            <a:ext cx="8487576" cy="5343375"/>
          </a:xfrm>
        </p:spPr>
      </p:pic>
    </p:spTree>
    <p:extLst>
      <p:ext uri="{BB962C8B-B14F-4D97-AF65-F5344CB8AC3E}">
        <p14:creationId xmlns:p14="http://schemas.microsoft.com/office/powerpoint/2010/main" val="320191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8BAF-7154-47C5-826F-E655C0B5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3" y="91956"/>
            <a:ext cx="10515600" cy="7073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2010-2020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arasi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mezunlarin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istihdam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orani</a:t>
            </a:r>
            <a:endParaRPr lang="en-US" b="1" dirty="0" err="1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2C6B56-739A-4AD3-9DA5-E1DA44CE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971" y="989866"/>
            <a:ext cx="9558246" cy="5016440"/>
          </a:xfrm>
        </p:spPr>
      </p:pic>
    </p:spTree>
    <p:extLst>
      <p:ext uri="{BB962C8B-B14F-4D97-AF65-F5344CB8AC3E}">
        <p14:creationId xmlns:p14="http://schemas.microsoft.com/office/powerpoint/2010/main" val="1060473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1F2E-1161-49FA-B0EE-A54BC7153B1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9600" dirty="0">
              <a:cs typeface="Calibri"/>
            </a:endParaRPr>
          </a:p>
          <a:p>
            <a:pPr marL="0" indent="0" algn="ctr">
              <a:buNone/>
            </a:pPr>
            <a:r>
              <a:rPr lang="en-US" sz="9600" dirty="0">
                <a:cs typeface="Calibri"/>
              </a:rPr>
              <a:t>Thank you :)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45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1906-8EC1-479F-934A-A0EBD855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D1F6DA-47F8-41B7-B6AF-533DED685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" y="57210"/>
            <a:ext cx="10579455" cy="6737979"/>
          </a:xfrm>
        </p:spPr>
      </p:pic>
    </p:spTree>
    <p:extLst>
      <p:ext uri="{BB962C8B-B14F-4D97-AF65-F5344CB8AC3E}">
        <p14:creationId xmlns:p14="http://schemas.microsoft.com/office/powerpoint/2010/main" val="12394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B6EB-CFC9-459D-80BC-E138B143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06332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+mj-lt"/>
                <a:cs typeface="+mj-lt"/>
              </a:rPr>
              <a:t>What is GNE?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94462-0DBC-401C-959E-BDFB74DD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0" y="1437437"/>
            <a:ext cx="10515600" cy="5257111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Gesellschaft für 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Nachhaltige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Entwicklung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 </a:t>
            </a:r>
            <a:r>
              <a:rPr lang="en-US" dirty="0">
                <a:cs typeface="Calibri"/>
              </a:rPr>
              <a:t>(Society for Sustainable Development) is a non-profit educational institute specialized in sustainability topics. 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The company's goal is the promotion of sustainable management and sustainable technologies through further education or capacity building measures in the areas of: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v"/>
            </a:pPr>
            <a:r>
              <a:rPr lang="en-US" dirty="0">
                <a:cs typeface="Calibri"/>
              </a:rPr>
              <a:t>- Development cooperation and humanitarian aid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v"/>
            </a:pPr>
            <a:r>
              <a:rPr lang="en-US" dirty="0">
                <a:cs typeface="Calibri"/>
              </a:rPr>
              <a:t>- Nature conservation and environmental protection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v"/>
            </a:pPr>
            <a:r>
              <a:rPr lang="en-US" dirty="0">
                <a:cs typeface="Calibri"/>
              </a:rPr>
              <a:t>- Climate protection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v"/>
            </a:pPr>
            <a:r>
              <a:rPr lang="en-US" dirty="0">
                <a:cs typeface="Calibri"/>
              </a:rPr>
              <a:t>- Social inclusion (</a:t>
            </a:r>
            <a:r>
              <a:rPr lang="en-US" dirty="0" err="1">
                <a:ea typeface="+mn-lt"/>
                <a:cs typeface="+mn-lt"/>
              </a:rPr>
              <a:t>Sosyal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içerme</a:t>
            </a:r>
            <a:r>
              <a:rPr lang="en-US" dirty="0">
                <a:ea typeface="+mn-lt"/>
                <a:cs typeface="+mn-lt"/>
              </a:rPr>
              <a:t> ) </a:t>
            </a:r>
            <a:r>
              <a:rPr lang="en-US" dirty="0">
                <a:cs typeface="Calibri"/>
              </a:rPr>
              <a:t> and youth work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v"/>
            </a:pPr>
            <a:r>
              <a:rPr lang="en-US" dirty="0">
                <a:cs typeface="Calibri"/>
              </a:rPr>
              <a:t>- resource management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v"/>
            </a:pPr>
            <a:r>
              <a:rPr lang="en-US" dirty="0">
                <a:cs typeface="Calibri"/>
              </a:rPr>
              <a:t>- Biodiversity and ecological agriculture (</a:t>
            </a:r>
            <a:r>
              <a:rPr lang="en-US" dirty="0" err="1">
                <a:ea typeface="+mn-lt"/>
                <a:cs typeface="+mn-lt"/>
              </a:rPr>
              <a:t>Biyoçeşitlilik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ekolojik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tarım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>
              <a:buFont typeface="Wingdings,Sans-Serif" panose="020B0604020202020204" pitchFamily="34" charset="0"/>
              <a:buChar char="v"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04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B4C9-566C-4953-9D49-606CDA55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4" y="77578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cs typeface="Calibri Light"/>
              </a:rPr>
              <a:t>Kurslar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ve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Seminerlerin</a:t>
            </a:r>
            <a:r>
              <a:rPr lang="en-US" b="1" dirty="0">
                <a:solidFill>
                  <a:srgbClr val="000000"/>
                </a:solidFill>
                <a:cs typeface="Calibri Light"/>
              </a:rPr>
              <a:t> Dili</a:t>
            </a:r>
            <a:br>
              <a:rPr lang="en-US" b="1" dirty="0">
                <a:solidFill>
                  <a:srgbClr val="000000"/>
                </a:solidFill>
                <a:cs typeface="Calibri Light"/>
              </a:rPr>
            </a:br>
            <a:r>
              <a:rPr lang="en-US" sz="3200" dirty="0">
                <a:solidFill>
                  <a:srgbClr val="000000"/>
                </a:solidFill>
                <a:cs typeface="Calibri Light"/>
              </a:rPr>
              <a:t>B1 </a:t>
            </a:r>
            <a:r>
              <a:rPr lang="en-US" sz="3200" dirty="0" err="1">
                <a:solidFill>
                  <a:srgbClr val="000000"/>
                </a:solidFill>
                <a:cs typeface="Calibri Light"/>
              </a:rPr>
              <a:t>Almanca</a:t>
            </a:r>
            <a:r>
              <a:rPr lang="en-US" sz="3200" dirty="0">
                <a:solidFill>
                  <a:srgbClr val="000000"/>
                </a:solidFill>
                <a:cs typeface="Calibri Light"/>
              </a:rPr>
              <a:t> &amp; </a:t>
            </a:r>
            <a:r>
              <a:rPr lang="en-US" sz="3200" dirty="0" err="1">
                <a:solidFill>
                  <a:srgbClr val="000000"/>
                </a:solidFill>
                <a:cs typeface="Calibri Light"/>
              </a:rPr>
              <a:t>Ingilizce</a:t>
            </a:r>
            <a:r>
              <a:rPr lang="en-US" sz="3200" dirty="0">
                <a:solidFill>
                  <a:srgbClr val="000000"/>
                </a:solidFill>
                <a:cs typeface="Calibri Light"/>
              </a:rPr>
              <a:t> 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(aim to reach B2/C1)</a:t>
            </a:r>
            <a:endParaRPr lang="en-US" sz="32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2FF3-447B-4E40-8889-AE0F5163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4" y="1494946"/>
            <a:ext cx="11680165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endParaRPr lang="en-US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Coordinator in International Project Management (IPM) – English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Coordinator in International Climate Protection &amp; Adaptation (CPA) – English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Coordinator for climate protection &amp; resource management (KUR) – German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Coordinator for Renewable Energies &amp; Energy Management (KEE) – German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Coordinator in Monitoring &amp; Evaluation (M&amp;E) – English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  <a:ea typeface="+mn-lt"/>
                <a:cs typeface="+mn-lt"/>
              </a:rPr>
              <a:t>Language of instruction is English, but some parts will be conducted in German</a:t>
            </a:r>
            <a:r>
              <a:rPr lang="en-US" dirty="0">
                <a:highlight>
                  <a:srgbClr val="00FFFF"/>
                </a:highlight>
                <a:ea typeface="+mn-lt"/>
                <a:cs typeface="+mn-lt"/>
              </a:rPr>
              <a:t>!</a:t>
            </a:r>
            <a:endParaRPr lang="en-US">
              <a:highlight>
                <a:srgbClr val="00FFFF"/>
              </a:highlight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D7E7EA1-2DA4-40E3-BAB5-3A05EBE13839}"/>
              </a:ext>
            </a:extLst>
          </p:cNvPr>
          <p:cNvSpPr txBox="1"/>
          <p:nvPr/>
        </p:nvSpPr>
        <p:spPr>
          <a:xfrm>
            <a:off x="2983841" y="5528634"/>
            <a:ext cx="78759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cs typeface="Calibri"/>
              </a:rPr>
              <a:t>Ortak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ders</a:t>
            </a:r>
            <a:r>
              <a:rPr lang="en-US" sz="2800" b="1" dirty="0">
                <a:cs typeface="Calibri"/>
              </a:rPr>
              <a:t>..</a:t>
            </a:r>
          </a:p>
          <a:p>
            <a:endParaRPr lang="en-U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51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15FF-C435-4FE3-9249-B296950236B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JobCenter</a:t>
            </a:r>
            <a:r>
              <a:rPr lang="en-US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Calibri Light"/>
              </a:rPr>
              <a:t>Desteği</a:t>
            </a:r>
            <a:endParaRPr lang="en-US" b="1" dirty="0" err="1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A0C4-3F90-4216-8AAA-8C4AFFD773E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dirty="0">
                <a:ea typeface="+mn-lt"/>
                <a:cs typeface="+mn-lt"/>
              </a:rPr>
              <a:t>Her program ‘Agentur für Arbeit’ </a:t>
            </a:r>
            <a:r>
              <a:rPr lang="en-US" sz="4800" dirty="0" err="1">
                <a:ea typeface="+mn-lt"/>
                <a:cs typeface="+mn-lt"/>
              </a:rPr>
              <a:t>ve</a:t>
            </a:r>
            <a:r>
              <a:rPr lang="en-US" sz="4800" dirty="0">
                <a:ea typeface="+mn-lt"/>
                <a:cs typeface="+mn-lt"/>
              </a:rPr>
              <a:t> ‘JobCenter’ (ALG I </a:t>
            </a:r>
            <a:r>
              <a:rPr lang="en-US" sz="4800" dirty="0" err="1">
                <a:ea typeface="+mn-lt"/>
                <a:cs typeface="+mn-lt"/>
              </a:rPr>
              <a:t>veya</a:t>
            </a:r>
            <a:r>
              <a:rPr lang="en-US" sz="4800" dirty="0">
                <a:ea typeface="+mn-lt"/>
                <a:cs typeface="+mn-lt"/>
              </a:rPr>
              <a:t> ALG II  </a:t>
            </a:r>
            <a:r>
              <a:rPr lang="en-US" sz="4800" dirty="0" err="1">
                <a:ea typeface="+mn-lt"/>
                <a:cs typeface="+mn-lt"/>
              </a:rPr>
              <a:t>Bildungsgutschein</a:t>
            </a:r>
            <a:r>
              <a:rPr lang="en-US" sz="4800" dirty="0">
                <a:ea typeface="+mn-lt"/>
                <a:cs typeface="+mn-lt"/>
              </a:rPr>
              <a:t> ) </a:t>
            </a:r>
            <a:r>
              <a:rPr lang="en-US" sz="4800" dirty="0" err="1">
                <a:ea typeface="+mn-lt"/>
                <a:cs typeface="+mn-lt"/>
              </a:rPr>
              <a:t>tarafından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desteklenmektedir</a:t>
            </a:r>
            <a:endParaRPr lang="en-US" sz="48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076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6125-6AB9-44A0-8917-55E4FD04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7" y="379503"/>
            <a:ext cx="10515600" cy="17425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00"/>
                </a:solidFill>
                <a:ea typeface="+mj-lt"/>
                <a:cs typeface="+mj-lt"/>
              </a:rPr>
              <a:t>The next start for the courses:</a:t>
            </a: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br>
              <a:rPr lang="en-US" dirty="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May 2nd till November 30th, 2022 </a:t>
            </a:r>
            <a:b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All courses starting at the same time.</a:t>
            </a:r>
            <a:endParaRPr lang="en-US" sz="4000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DDD0-F425-4F05-83F3-21FDF1D8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2429474"/>
            <a:ext cx="11105071" cy="4351338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Program phases for this period:</a:t>
            </a:r>
            <a:endParaRPr lang="en-US" b="1" dirty="0">
              <a:solidFill>
                <a:srgbClr val="0070C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I. Seminars: May 02, 2022 - August 26, 2022 </a:t>
            </a:r>
            <a:r>
              <a:rPr lang="en-US" sz="3600" dirty="0">
                <a:solidFill>
                  <a:srgbClr val="FF0000"/>
                </a:solidFill>
                <a:ea typeface="+mn-lt"/>
                <a:cs typeface="+mn-lt"/>
              </a:rPr>
              <a:t>(12w)</a:t>
            </a:r>
            <a:endParaRPr lang="en-US" sz="36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II. Internship: 29 August 2022 - 25 November 2022 </a:t>
            </a:r>
            <a:r>
              <a:rPr lang="en-US" sz="3600" dirty="0">
                <a:solidFill>
                  <a:srgbClr val="FF0000"/>
                </a:solidFill>
                <a:ea typeface="+mn-lt"/>
                <a:cs typeface="+mn-lt"/>
              </a:rPr>
              <a:t>(9w)</a:t>
            </a:r>
            <a:endParaRPr lang="en-US" sz="36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III. Final week with examination: 28 - 30 November 2022</a:t>
            </a:r>
            <a:endParaRPr lang="en-US" sz="3600" dirty="0"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cs typeface="Calibri" panose="020F0502020204030204"/>
              </a:rPr>
              <a:t>Internship report*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3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932B-0315-4202-B318-1910AD12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" y="106332"/>
            <a:ext cx="10515600" cy="62107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cs typeface="Calibri Light"/>
              </a:rPr>
              <a:t>Int'l Project Management (IPM)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524C13F4-0CAD-4543-99B8-C7394DE33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94" y="819210"/>
            <a:ext cx="11709494" cy="5846583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7252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23DA7F2-931F-4217-BE26-6518E2D86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41" y="739520"/>
            <a:ext cx="11691486" cy="4798262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9394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ULUSLARARASI PROJE YÖNETİMİ KOORDİNATÖRLÜĞÜ Weiterbildung </vt:lpstr>
      <vt:lpstr>PowerPoint Presentation</vt:lpstr>
      <vt:lpstr>PowerPoint Presentation</vt:lpstr>
      <vt:lpstr>What is GNE?</vt:lpstr>
      <vt:lpstr>Kurslar ve Seminerlerin Dili B1 Almanca &amp; Ingilizce (aim to reach B2/C1)</vt:lpstr>
      <vt:lpstr>JobCenter Desteği</vt:lpstr>
      <vt:lpstr>The next start for the courses:  May 2nd till November 30th, 2022  All courses starting at the same time.</vt:lpstr>
      <vt:lpstr>Int'l Project Management (IPM)</vt:lpstr>
      <vt:lpstr>PowerPoint Presentation</vt:lpstr>
      <vt:lpstr>Contents of   Coordinator in International Project Management (IPM) </vt:lpstr>
      <vt:lpstr>Dersler Nasil Isleniyor</vt:lpstr>
      <vt:lpstr>Collaboration Tools Proje Hazirlama ve Workshoplar icin  Kullanilan Programlar</vt:lpstr>
      <vt:lpstr> Ornek Bir Case Study: </vt:lpstr>
      <vt:lpstr>Ornek Paydas Analizi</vt:lpstr>
      <vt:lpstr>Profil olusturma ve kalkinma ajanslariyla paylasma</vt:lpstr>
      <vt:lpstr>Liste der Praktikumsberichte moodle 2020-09-22xlsx (607 organizations) 1.</vt:lpstr>
      <vt:lpstr>2</vt:lpstr>
      <vt:lpstr>If Interested:</vt:lpstr>
      <vt:lpstr>Sources, Job Sites &amp; Partners</vt:lpstr>
      <vt:lpstr>PowerPoint Presentation</vt:lpstr>
      <vt:lpstr>From Moodle </vt:lpstr>
      <vt:lpstr>2010-2020 arasi mezunlarin istihdam orani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705</cp:revision>
  <dcterms:created xsi:type="dcterms:W3CDTF">2022-02-23T18:28:20Z</dcterms:created>
  <dcterms:modified xsi:type="dcterms:W3CDTF">2022-02-26T18:56:30Z</dcterms:modified>
</cp:coreProperties>
</file>